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1" r:id="rId4"/>
    <p:sldId id="266" r:id="rId5"/>
    <p:sldId id="267" r:id="rId6"/>
    <p:sldId id="268" r:id="rId7"/>
    <p:sldId id="269" r:id="rId8"/>
    <p:sldId id="270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2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0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B6A2-87B7-4169-9AD0-6F5D6795539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1219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9200"/>
            <a:ext cx="4572000" cy="434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562601"/>
            <a:ext cx="4572001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72000" y="5562600"/>
            <a:ext cx="4572000" cy="1295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72000" y="1"/>
            <a:ext cx="4572000" cy="1219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72000" y="1219201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nekdoty.ru/pro-lisu/" TargetMode="External"/><Relationship Id="rId2" Type="http://schemas.openxmlformats.org/officeDocument/2006/relationships/hyperlink" Target="http://anekdoty.ru/pro-zhivotny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anekdoty.ru/pro-bampera/" TargetMode="External"/><Relationship Id="rId4" Type="http://schemas.openxmlformats.org/officeDocument/2006/relationships/hyperlink" Target="http://anekdoty.ru/pro-orl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723901"/>
            <a:ext cx="70104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ВЛИЯНИЕ ПОСЛЕДНИХ ИЗМЕНЕНИЙ ЗАКОНОДАТЕЛЬНОЙ И НОРМАТИВНОЙ БАЗЫ СТРАХОВАНИЯ НА ДЕЯТЕЛЬНОСТЬ РЕГИОНАЛЬНОЙ СТРАХОВОЙ КОМПАНИИ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( 2 ГОДА ЗАБОТ РУКОВОДИТЕЛЯ)</a:t>
            </a:r>
            <a:endParaRPr lang="en-U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5105400"/>
            <a:ext cx="6162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П</a:t>
            </a:r>
            <a:r>
              <a:rPr lang="ru-RU" sz="1600" dirty="0" smtClean="0"/>
              <a:t>резидент </a:t>
            </a:r>
            <a:r>
              <a:rPr lang="ru-RU" sz="1600" dirty="0"/>
              <a:t>Союза страховщиков «Урало-Сибирское соглашение</a:t>
            </a:r>
            <a:r>
              <a:rPr lang="ru-RU" sz="1600" dirty="0" smtClean="0"/>
              <a:t>»</a:t>
            </a:r>
            <a:endParaRPr lang="en-US" sz="1600" dirty="0" smtClean="0"/>
          </a:p>
          <a:p>
            <a:pPr algn="r"/>
            <a:r>
              <a:rPr lang="ru-RU" sz="1600" dirty="0" smtClean="0"/>
              <a:t>Генеральный директор СК «ЮЖУРАЛ-АСКО»</a:t>
            </a:r>
          </a:p>
          <a:p>
            <a:pPr algn="r"/>
            <a:r>
              <a:rPr lang="ru-RU" sz="1600" b="1" dirty="0" smtClean="0"/>
              <a:t>Любавин Аркадий Маркович</a:t>
            </a:r>
          </a:p>
        </p:txBody>
      </p:sp>
    </p:spTree>
    <p:extLst>
      <p:ext uri="{BB962C8B-B14F-4D97-AF65-F5344CB8AC3E}">
        <p14:creationId xmlns:p14="http://schemas.microsoft.com/office/powerpoint/2010/main" val="30497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200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Благодарю за внимание!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829" y="152401"/>
            <a:ext cx="8763000" cy="662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398828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3783648"/>
            <a:ext cx="1828800" cy="646331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38100" dir="2700000" algn="tl" rotWithShape="0">
              <a:prstClr val="black">
                <a:alpha val="40000"/>
              </a:prstClr>
            </a:outerShdw>
            <a:reflection stA="63000" endPos="0" dir="5400000" sy="-100000" algn="bl" rotWithShape="0"/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РУКОВОДИТЕЛЬ КОМПАНИИ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77784" y="3733800"/>
            <a:ext cx="2975727" cy="2274332"/>
            <a:chOff x="877784" y="3733800"/>
            <a:chExt cx="2975727" cy="227433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784" y="3733800"/>
              <a:ext cx="2322616" cy="194170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38992" y="5638800"/>
              <a:ext cx="1600200" cy="369332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stA="63000" endPos="0" dir="5400000" sy="-100000" algn="bl" rotWithShape="0"/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КЛИЕНТЫ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Стрелка вправо с вырезом 8"/>
            <p:cNvSpPr/>
            <p:nvPr/>
          </p:nvSpPr>
          <p:spPr>
            <a:xfrm rot="20151856">
              <a:off x="2878582" y="3898668"/>
              <a:ext cx="974929" cy="533399"/>
            </a:xfrm>
            <a:prstGeom prst="notchedRightArrow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28600" y="152401"/>
            <a:ext cx="6040966" cy="2716767"/>
            <a:chOff x="228600" y="152401"/>
            <a:chExt cx="6040966" cy="2716767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600" y="152401"/>
              <a:ext cx="6040966" cy="210518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897743" y="2072915"/>
              <a:ext cx="1828800" cy="369332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stA="63000" endPos="0" dir="5400000" sy="-100000" algn="bl" rotWithShape="0"/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КОНКУРЕНТЫ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Стрелка вправо с вырезом 14"/>
            <p:cNvSpPr/>
            <p:nvPr/>
          </p:nvSpPr>
          <p:spPr>
            <a:xfrm rot="1944613">
              <a:off x="3551334" y="2335769"/>
              <a:ext cx="974929" cy="533399"/>
            </a:xfrm>
            <a:prstGeom prst="notchedRightArrow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077500" y="3015579"/>
            <a:ext cx="2859066" cy="3032941"/>
            <a:chOff x="6077500" y="3015579"/>
            <a:chExt cx="2859066" cy="303294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9566" y="3568649"/>
              <a:ext cx="2667000" cy="218271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17080" y="5679188"/>
              <a:ext cx="1828800" cy="369332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stA="63000" endPos="0" dir="5400000" sy="-100000" algn="bl" rotWithShape="0"/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СОТРУДНИКИ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Стрелка вправо с вырезом 17"/>
            <p:cNvSpPr/>
            <p:nvPr/>
          </p:nvSpPr>
          <p:spPr>
            <a:xfrm rot="12412449">
              <a:off x="6077500" y="3015579"/>
              <a:ext cx="812919" cy="533399"/>
            </a:xfrm>
            <a:prstGeom prst="notchedRightArrow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366046" y="4447946"/>
            <a:ext cx="3162413" cy="2243878"/>
            <a:chOff x="3366046" y="4447946"/>
            <a:chExt cx="3162413" cy="224387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screen">
              <a:lum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4553" y="4955909"/>
              <a:ext cx="2185247" cy="136577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366046" y="6322492"/>
              <a:ext cx="3162413" cy="369332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stA="63000" endPos="0" dir="5400000" sy="-100000" algn="bl" rotWithShape="0"/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СОБСТВЕННИКИ КОМПАНИИ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Стрелка вправо с вырезом 20"/>
            <p:cNvSpPr/>
            <p:nvPr/>
          </p:nvSpPr>
          <p:spPr>
            <a:xfrm rot="16200000">
              <a:off x="4655935" y="4509874"/>
              <a:ext cx="657255" cy="533399"/>
            </a:xfrm>
            <a:prstGeom prst="notchedRightArrow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825541" y="381000"/>
            <a:ext cx="3020339" cy="2590800"/>
            <a:chOff x="5825541" y="381000"/>
            <a:chExt cx="3020339" cy="2590800"/>
          </a:xfrm>
        </p:grpSpPr>
        <p:sp>
          <p:nvSpPr>
            <p:cNvPr id="11" name="TextBox 10"/>
            <p:cNvSpPr txBox="1"/>
            <p:nvPr/>
          </p:nvSpPr>
          <p:spPr>
            <a:xfrm>
              <a:off x="6858000" y="2602468"/>
              <a:ext cx="1828800" cy="369332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stA="63000" endPos="0" dir="5400000" sy="-100000" algn="bl" rotWithShape="0"/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РЕГУЛЯТОРЫ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5825541" y="381000"/>
              <a:ext cx="3020339" cy="2317420"/>
              <a:chOff x="5825541" y="381000"/>
              <a:chExt cx="3020339" cy="2317420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28460" y="381000"/>
                <a:ext cx="2317420" cy="2317420"/>
              </a:xfrm>
              <a:prstGeom prst="rect">
                <a:avLst/>
              </a:prstGeom>
            </p:spPr>
          </p:pic>
          <p:sp>
            <p:nvSpPr>
              <p:cNvPr id="12" name="Стрелка вправо с вырезом 11"/>
              <p:cNvSpPr/>
              <p:nvPr/>
            </p:nvSpPr>
            <p:spPr>
              <a:xfrm rot="8449282">
                <a:off x="5825541" y="1990882"/>
                <a:ext cx="974929" cy="533399"/>
              </a:xfrm>
              <a:prstGeom prst="notchedRightArrow">
                <a:avLst/>
              </a:prstGeom>
              <a:gradFill flip="none" rotWithShape="1">
                <a:gsLst>
                  <a:gs pos="0">
                    <a:srgbClr val="C00000"/>
                  </a:gs>
                  <a:gs pos="50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27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958770"/>
              </p:ext>
            </p:extLst>
          </p:nvPr>
        </p:nvGraphicFramePr>
        <p:xfrm>
          <a:off x="76199" y="297813"/>
          <a:ext cx="9067801" cy="6540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809"/>
                <a:gridCol w="1196792"/>
                <a:gridCol w="1752600"/>
                <a:gridCol w="1676400"/>
                <a:gridCol w="1371600"/>
                <a:gridCol w="1219200"/>
                <a:gridCol w="84008"/>
                <a:gridCol w="1211392"/>
              </a:tblGrid>
              <a:tr h="116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Новация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или          </a:t>
                      </a:r>
                      <a:r>
                        <a:rPr lang="ru-RU" sz="1400" dirty="0">
                          <a:effectLst/>
                        </a:rPr>
                        <a:t>проблема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Субъективная оценка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необходимости  новации     или причина проблемы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Субъективная оценка качества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новации  или сложности проблемы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Действия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Успех в решении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или шансы на успех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Цена вопроса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4666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 кв. 2013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Резкий </a:t>
                      </a:r>
                      <a:r>
                        <a:rPr lang="ru-RU" sz="1300" b="1" dirty="0" smtClean="0">
                          <a:effectLst/>
                        </a:rPr>
                        <a:t>рост убыточности КАСКО </a:t>
                      </a:r>
                      <a:r>
                        <a:rPr lang="ru-RU" sz="1300" dirty="0" smtClean="0">
                          <a:effectLst/>
                        </a:rPr>
                        <a:t>как результат усиления активности автоюристов и мошенников </a:t>
                      </a:r>
                      <a:r>
                        <a:rPr lang="ru-RU" sz="1300" b="1" dirty="0" smtClean="0">
                          <a:effectLst/>
                        </a:rPr>
                        <a:t>после выхода Постановления Пленума ВС РФ</a:t>
                      </a:r>
                      <a:endParaRPr lang="ru-RU" sz="13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635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Наряду с усилением защиты прав потребителей ВС продолжает необоснованно сужать принцип свободы договора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Расширение возможностей для злоупотребления правом со стороны мошенников и автоюристов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Внесение изменений в условия добровольного страхования и выплатную политику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Проблема частично решена, условия адаптированы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под  судебную практику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Рост выплат по КАСКО на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10%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2681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4 </a:t>
                      </a:r>
                      <a:r>
                        <a:rPr lang="ru-RU" sz="1400" dirty="0" err="1">
                          <a:effectLst/>
                        </a:rPr>
                        <a:t>кв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 </a:t>
                      </a:r>
                      <a:r>
                        <a:rPr lang="ru-RU" sz="1300" b="1" dirty="0" smtClean="0">
                          <a:effectLst/>
                        </a:rPr>
                        <a:t>Аудит      МСФО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331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Нужен для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реализации идеи  МФЦ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    Нет замечаний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Поиск 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заключение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договора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 аудитором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Проблема решена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500 тыс.  </a:t>
                      </a:r>
                      <a:r>
                        <a:rPr lang="ru-RU" sz="1300" dirty="0">
                          <a:effectLst/>
                        </a:rPr>
                        <a:t>внешних 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500 тыс. </a:t>
                      </a:r>
                      <a:r>
                        <a:rPr lang="ru-RU" sz="1300" dirty="0" err="1">
                          <a:effectLst/>
                        </a:rPr>
                        <a:t>внутр.затр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45295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кв. 2014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Нехватка бланков ОСАГО </a:t>
                      </a:r>
                      <a:r>
                        <a:rPr lang="ru-RU" sz="1300" dirty="0" smtClean="0">
                          <a:effectLst/>
                        </a:rPr>
                        <a:t>из-за резкого притока клиентов, запросы и проверки  государственных органов.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Давление  СМИ 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372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Смена политики «крупных» по ОСАГО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Очень высокая сложность проблемы при острой необходимости быстрого решения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Ужесточение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расхода бланков,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минимизация конфликтов</a:t>
                      </a:r>
                      <a:r>
                        <a:rPr lang="ru-RU" sz="1300" baseline="0" dirty="0" smtClean="0">
                          <a:effectLst/>
                        </a:rPr>
                        <a:t> </a:t>
                      </a:r>
                      <a:r>
                        <a:rPr lang="ru-RU" sz="1300" dirty="0" smtClean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с клиентами и риска </a:t>
                      </a:r>
                      <a:r>
                        <a:rPr lang="ru-RU" sz="1300" dirty="0" smtClean="0">
                          <a:effectLst/>
                        </a:rPr>
                        <a:t>санкций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Проблема решена, число клиентов выросло за 1.5 года с 410 до 830 тыс.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Нервные перегрузки </a:t>
                      </a:r>
                      <a:r>
                        <a:rPr lang="ru-RU" sz="1300" dirty="0" smtClean="0">
                          <a:effectLst/>
                        </a:rPr>
                        <a:t>персонала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2 млн.-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Инвестиции в инфраструктуру  продаж 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6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746956"/>
              </p:ext>
            </p:extLst>
          </p:nvPr>
        </p:nvGraphicFramePr>
        <p:xfrm>
          <a:off x="228600" y="381000"/>
          <a:ext cx="8770808" cy="6170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"/>
                <a:gridCol w="1348959"/>
                <a:gridCol w="1318041"/>
                <a:gridCol w="1828800"/>
                <a:gridCol w="84008"/>
                <a:gridCol w="1219200"/>
                <a:gridCol w="1371600"/>
                <a:gridCol w="1066800"/>
              </a:tblGrid>
              <a:tr h="659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Новация  </a:t>
                      </a:r>
                      <a:r>
                        <a:rPr lang="ru-RU" sz="1400" dirty="0" smtClean="0">
                          <a:effectLst/>
                        </a:rPr>
                        <a:t>              </a:t>
                      </a:r>
                      <a:r>
                        <a:rPr lang="ru-RU" sz="1400" dirty="0">
                          <a:effectLst/>
                        </a:rPr>
                        <a:t>или </a:t>
                      </a:r>
                      <a:r>
                        <a:rPr lang="ru-RU" sz="1400" dirty="0" smtClean="0">
                          <a:effectLst/>
                        </a:rPr>
                        <a:t>         </a:t>
                      </a:r>
                      <a:r>
                        <a:rPr lang="ru-RU" sz="1400" dirty="0">
                          <a:effectLst/>
                        </a:rPr>
                        <a:t>проблема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Субъективная </a:t>
                      </a:r>
                      <a:r>
                        <a:rPr lang="ru-RU" sz="1400" dirty="0" smtClean="0">
                          <a:effectLst/>
                        </a:rPr>
                        <a:t>оценка </a:t>
                      </a:r>
                      <a:r>
                        <a:rPr lang="ru-RU" sz="1400" dirty="0">
                          <a:effectLst/>
                        </a:rPr>
                        <a:t>необходимости  новации     или причина проблемы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Субъективная оценка качества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новации  или сложности проблемы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Действия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Успех в решении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или шансы на успех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Цена вопроса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28041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кв. 2014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Внутренний аудитор ( по Закону)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51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Не нужен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  логики в обосновании необходимости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Прием на работу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Проблема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500 тыс. </a:t>
                      </a:r>
                      <a:r>
                        <a:rPr lang="ru-RU" sz="1400" dirty="0">
                          <a:effectLst/>
                        </a:rPr>
                        <a:t>в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( потери)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17830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кв. 2014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Обновление лицензии в ЦБ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01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Нужно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Можно  было провести проще  и быстрее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Поручение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Дирекции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«Всего»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итерации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Без особых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затрат </a:t>
                      </a:r>
                      <a:r>
                        <a:rPr lang="ru-RU" sz="1400" dirty="0" smtClean="0">
                          <a:effectLst/>
                        </a:rPr>
                        <a:t>(кроме нервов)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24688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кв. 2014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ВСК расторг договоры представительства  по ОСАГО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803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Приняли как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Тяжелая ситуация – следствие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изначально  «</a:t>
                      </a:r>
                      <a:r>
                        <a:rPr lang="ru-RU" sz="1400" dirty="0" err="1">
                          <a:effectLst/>
                        </a:rPr>
                        <a:t>антирегионального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решения и безуспешных  попыток  его изменения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Попытка «закрыть»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регионы силами  региональных компаний с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минимумом </a:t>
                      </a:r>
                      <a:r>
                        <a:rPr lang="ru-RU" sz="1400" dirty="0" smtClean="0">
                          <a:effectLst/>
                        </a:rPr>
                        <a:t>затрат </a:t>
                      </a:r>
                      <a:r>
                        <a:rPr lang="ru-RU" sz="1400" dirty="0">
                          <a:effectLst/>
                        </a:rPr>
                        <a:t>и рисками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Относительный успех. Закрыты «текущие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дыры».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Системные риски остались. Требуется изменение Закона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Потеря 450 тыс. + 2.5 млн. депозит без %</a:t>
                      </a:r>
                      <a:r>
                        <a:rPr lang="ru-RU" sz="1400" dirty="0">
                          <a:effectLst/>
                        </a:rPr>
                        <a:t>     +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постоянная «головная боль»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6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78701"/>
              </p:ext>
            </p:extLst>
          </p:nvPr>
        </p:nvGraphicFramePr>
        <p:xfrm>
          <a:off x="152400" y="125856"/>
          <a:ext cx="8915400" cy="6579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578"/>
                <a:gridCol w="1078774"/>
                <a:gridCol w="170549"/>
                <a:gridCol w="1454802"/>
                <a:gridCol w="85328"/>
                <a:gridCol w="1780147"/>
                <a:gridCol w="1437022"/>
                <a:gridCol w="1379118"/>
                <a:gridCol w="983082"/>
              </a:tblGrid>
              <a:tr h="1022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       Новация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           или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      проблема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Субъективная оценка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необходимости  новации     или причина проблемы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Субъективная оценка качества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новации  или сложности проблемы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Действия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руководителя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Успех в решении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или шансы на успех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Цена вопроса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42577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 кв. 2014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</a:txBody>
                  <a:tcPr marL="58608" marR="58608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Угроза  роста мошенничества </a:t>
                      </a:r>
                      <a:r>
                        <a:rPr lang="ru-RU" sz="1300" dirty="0" smtClean="0">
                          <a:effectLst/>
                        </a:rPr>
                        <a:t>и при этом ослабления борьбы с ним  при повышении лимитов, изменении «бельгийской модели ПВУ»  ужесточении судебных правил</a:t>
                      </a:r>
                      <a:r>
                        <a:rPr lang="ru-RU" sz="1300" b="1" dirty="0" smtClean="0">
                          <a:effectLst/>
                        </a:rPr>
                        <a:t>. Рост зафиксирован</a:t>
                      </a:r>
                      <a:r>
                        <a:rPr lang="ru-RU" sz="1300" dirty="0" smtClean="0">
                          <a:effectLst/>
                        </a:rPr>
                        <a:t> </a:t>
                      </a:r>
                      <a:r>
                        <a:rPr lang="ru-RU" sz="1300" b="1" dirty="0" smtClean="0">
                          <a:effectLst/>
                        </a:rPr>
                        <a:t>в 1 кв.2015г.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196101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Нужно быстрое решение в связи с высокой ценой вопроса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Проблема  очень высокой сложности.  Требует комплексного решения с участием страховых компаний, РСА, МВД, ВС и возможно, </a:t>
                      </a:r>
                      <a:r>
                        <a:rPr lang="ru-RU" sz="1300" dirty="0" smtClean="0">
                          <a:effectLst/>
                        </a:rPr>
                        <a:t>законодателей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 августе 2014 предложен в РСА механизм борьбы.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 марте  2015 дана информация  подтверждающая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факт роста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Создаются ППД в РСА, но нужно ускорение внедрения.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МВД  пассивно в борьбе с мошенниками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Оценка затруднена, но  </a:t>
                      </a:r>
                      <a:r>
                        <a:rPr lang="ru-RU" sz="1300" dirty="0" err="1">
                          <a:effectLst/>
                        </a:rPr>
                        <a:t>экспертно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не менее 10% </a:t>
                      </a:r>
                      <a:r>
                        <a:rPr lang="ru-RU" sz="1300" dirty="0">
                          <a:effectLst/>
                        </a:rPr>
                        <a:t>суммы выплат по ОСАГО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2184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 кв.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2014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Сокращение   сроков  загрузки данных о договорах в АИС РСА  </a:t>
                      </a:r>
                      <a:r>
                        <a:rPr lang="ru-RU" sz="1300" dirty="0" smtClean="0">
                          <a:effectLst/>
                        </a:rPr>
                        <a:t>( 1 день 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130304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Необходимость   такого «жесткого» срока» неочевидна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Сложная, т.к. агенты должны сами вводить данные в АИС РСА. Возможные санкции за нарушение сверхжестких </a:t>
                      </a:r>
                      <a:r>
                        <a:rPr lang="ru-RU" sz="1300" dirty="0" smtClean="0">
                          <a:effectLst/>
                        </a:rPr>
                        <a:t>сроков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Обучение агентов, реализация  новых бизнес-процессов, дотации  на покупку ПК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Проблема решена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750 </a:t>
                      </a:r>
                      <a:r>
                        <a:rPr lang="ru-RU" sz="1300" dirty="0">
                          <a:effectLst/>
                        </a:rPr>
                        <a:t>агентов получили сертификаты на </a:t>
                      </a:r>
                      <a:r>
                        <a:rPr lang="ru-RU" sz="1300" dirty="0" smtClean="0">
                          <a:effectLst/>
                        </a:rPr>
                        <a:t>ПК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Обучение и дотации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–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1 млн.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Санкции –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20 тыс</a:t>
                      </a:r>
                      <a:r>
                        <a:rPr lang="ru-RU" sz="1300" dirty="0">
                          <a:effectLst/>
                        </a:rPr>
                        <a:t>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2064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 кв. 2014    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 кв. 2015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</a:rPr>
                        <a:t>Напряженная</a:t>
                      </a:r>
                      <a:r>
                        <a:rPr lang="ru-RU" sz="1300" b="1" dirty="0" smtClean="0">
                          <a:effectLst/>
                        </a:rPr>
                        <a:t> ситуация с  получением бланков  ОСАГО</a:t>
                      </a:r>
                      <a:endParaRPr lang="ru-RU" sz="13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97339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Сверхактуальная</a:t>
                      </a:r>
                      <a:r>
                        <a:rPr lang="ru-RU" sz="1300" dirty="0">
                          <a:effectLst/>
                        </a:rPr>
                        <a:t> проблема, которой объективно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могло не </a:t>
                      </a:r>
                      <a:r>
                        <a:rPr lang="ru-RU" sz="1300" dirty="0" smtClean="0">
                          <a:effectLst/>
                        </a:rPr>
                        <a:t>быть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Вызвана «некачественной»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редакцией ППД в РСА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Безуспешная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попытка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изменить ППД.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Поиск  решения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Найдено частное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решение. Нужно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системное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решение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Серьезные нервные затраты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0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224393"/>
              </p:ext>
            </p:extLst>
          </p:nvPr>
        </p:nvGraphicFramePr>
        <p:xfrm>
          <a:off x="0" y="160981"/>
          <a:ext cx="9075609" cy="6469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954"/>
                <a:gridCol w="918846"/>
                <a:gridCol w="312423"/>
                <a:gridCol w="2354577"/>
                <a:gridCol w="1295400"/>
                <a:gridCol w="1219200"/>
                <a:gridCol w="84008"/>
                <a:gridCol w="1295401"/>
                <a:gridCol w="136357"/>
                <a:gridCol w="930443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Период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Новация  </a:t>
                      </a:r>
                      <a:endParaRPr lang="ru-RU" sz="1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или проблема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Субъективная оценка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необходимости  новации     или причина проблемы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Субъективная оценка качества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новации  или сложности проблемы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Действия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руководителя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Успех в решении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или шансы на успех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Цена вопроса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3137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кв. 2015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effectLst/>
                        </a:rPr>
                        <a:t>Независимый актуарий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65472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Нужен для ЦБ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Полезен для компаний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Нет замечаний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Поиск актуария  и заключение  </a:t>
                      </a:r>
                      <a:r>
                        <a:rPr lang="ru-RU" sz="1300" dirty="0" smtClean="0">
                          <a:effectLst/>
                        </a:rPr>
                        <a:t>договора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Проблема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решена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300 тыс.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  в год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2169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кв. 2015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Увеличение убыточности ОСАГО</a:t>
                      </a: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243556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 Вследствие решений ВС на страховщиков возложены дополнительные не предусмотренные тарифами обязательства (оплата УТС, ответственность за сроки и качество ремонта и т.п., штрафы и неустойки по спорам о размере ущерба).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2.Удорожание запасных частей из-за «</a:t>
                      </a:r>
                      <a:r>
                        <a:rPr lang="ru-RU" sz="1300" dirty="0" smtClean="0">
                          <a:effectLst/>
                        </a:rPr>
                        <a:t>валютного удара</a:t>
                      </a:r>
                      <a:r>
                        <a:rPr lang="ru-RU" sz="1300" dirty="0">
                          <a:effectLst/>
                        </a:rPr>
                        <a:t>»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Значимый фактор из-за наложения во времени обоих обстоятельств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Адаптация  выплатной политики.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Влияние наших действий минимально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(требуется  изменение позиций ВС и судебной практики и адаптация тарифов с учетом валютного курса)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Рост выплат по ОСАГО от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10 до 20%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2169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кв. 2015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Выявление «недобросовестных таксистов»  </a:t>
                      </a:r>
                      <a:r>
                        <a:rPr lang="ru-RU" sz="1300" dirty="0" smtClean="0">
                          <a:effectLst/>
                        </a:rPr>
                        <a:t>при страховании ОСАГО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134846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Нужно быстрое решение из-за цены вопроса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(12 млн. в год)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Нет большой сложности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Обращение  в РСА, затем в ЦБ.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организация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спец.  бизнес-процесса в компании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Проблема решена локально.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Ждем обещанных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действий ЦБ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Решение даст рынку ОСАГО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</a:rPr>
                        <a:t>600 млн. </a:t>
                      </a:r>
                      <a:r>
                        <a:rPr lang="ru-RU" sz="1300" dirty="0">
                          <a:effectLst/>
                        </a:rPr>
                        <a:t>доп</a:t>
                      </a:r>
                      <a:r>
                        <a:rPr lang="ru-RU" sz="1300" dirty="0" smtClean="0">
                          <a:effectLst/>
                        </a:rPr>
                        <a:t>. премии </a:t>
                      </a:r>
                      <a:r>
                        <a:rPr lang="ru-RU" sz="1300" dirty="0">
                          <a:effectLst/>
                        </a:rPr>
                        <a:t>в  год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7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546364"/>
              </p:ext>
            </p:extLst>
          </p:nvPr>
        </p:nvGraphicFramePr>
        <p:xfrm>
          <a:off x="381000" y="838200"/>
          <a:ext cx="8542207" cy="5705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"/>
                <a:gridCol w="1460660"/>
                <a:gridCol w="1587340"/>
                <a:gridCol w="1219200"/>
                <a:gridCol w="1447800"/>
                <a:gridCol w="1227008"/>
                <a:gridCol w="1066799"/>
              </a:tblGrid>
              <a:tr h="659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Новация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или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проблема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Субъективная оценка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необходимости  новации     или причина проблемы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Субъективная оценка качества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новации  или сложности проблемы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Действия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Успех в решении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или шансы на успех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Цена вопроса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28041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кв.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Специализированный депозитарий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65901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Нужен  для реализации идеи МФЦ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 избыточен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Заключение договора со </a:t>
                      </a:r>
                      <a:r>
                        <a:rPr lang="ru-RU" sz="1400" dirty="0" err="1" smtClean="0">
                          <a:effectLst/>
                        </a:rPr>
                        <a:t>спецдепом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Проблема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500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тыс.  </a:t>
                      </a:r>
                      <a:r>
                        <a:rPr lang="ru-RU" sz="1400" dirty="0">
                          <a:effectLst/>
                        </a:rPr>
                        <a:t>внешние +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250 тыс. </a:t>
                      </a:r>
                      <a:r>
                        <a:rPr lang="ru-RU" sz="1400" dirty="0">
                          <a:effectLst/>
                        </a:rPr>
                        <a:t>внутренние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16154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кв. 2015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Электронный полис ОСАГО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98852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Нужен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принятой редакции очень опасен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Реализована технология, но из-за принятой редакции не востребована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Возможно будет востребована </a:t>
                      </a:r>
                      <a:r>
                        <a:rPr lang="ru-RU" sz="1400" dirty="0" smtClean="0">
                          <a:effectLst/>
                        </a:rPr>
                        <a:t>при </a:t>
                      </a:r>
                      <a:r>
                        <a:rPr lang="ru-RU" sz="1400" dirty="0">
                          <a:effectLst/>
                        </a:rPr>
                        <a:t>изменении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редакции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 «</a:t>
                      </a:r>
                      <a:r>
                        <a:rPr lang="ru-RU" sz="1400" dirty="0" err="1">
                          <a:effectLst/>
                        </a:rPr>
                        <a:t>заморо-женные</a:t>
                      </a:r>
                      <a:r>
                        <a:rPr lang="ru-RU" sz="1400" dirty="0">
                          <a:effectLst/>
                        </a:rPr>
                        <a:t>» затраты на  разработку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   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400 тыс.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27279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кв.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Переход на новый план счетов </a:t>
                      </a:r>
                      <a:r>
                        <a:rPr lang="ru-RU" sz="1400" dirty="0" smtClean="0">
                          <a:effectLst/>
                        </a:rPr>
                        <a:t>МСФО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65901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Нужен для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реализации идеи  МФЦ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Качество пока не определено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Помощь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аудитора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Переход на новое ПО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 не ясны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150 тыс. </a:t>
                      </a:r>
                      <a:r>
                        <a:rPr lang="ru-RU" sz="1400" dirty="0">
                          <a:effectLst/>
                        </a:rPr>
                        <a:t>(дог) +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250</a:t>
                      </a:r>
                      <a:r>
                        <a:rPr lang="ru-RU" sz="1400" dirty="0">
                          <a:effectLst/>
                        </a:rPr>
                        <a:t>  (</a:t>
                      </a:r>
                      <a:r>
                        <a:rPr lang="ru-RU" sz="1400" b="1" dirty="0">
                          <a:effectLst/>
                        </a:rPr>
                        <a:t>свои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 млн. </a:t>
                      </a:r>
                      <a:r>
                        <a:rPr lang="ru-RU" sz="1400" dirty="0">
                          <a:effectLst/>
                        </a:rPr>
                        <a:t>- ПО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926655"/>
              </p:ext>
            </p:extLst>
          </p:nvPr>
        </p:nvGraphicFramePr>
        <p:xfrm>
          <a:off x="381000" y="1066800"/>
          <a:ext cx="8458200" cy="5449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249"/>
                <a:gridCol w="1438008"/>
                <a:gridCol w="1528943"/>
                <a:gridCol w="1569720"/>
                <a:gridCol w="1307176"/>
                <a:gridCol w="1153391"/>
                <a:gridCol w="922713"/>
              </a:tblGrid>
              <a:tr h="659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Новация 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или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проблема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Субъективная оценка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необходимости  новации </a:t>
                      </a:r>
                      <a:r>
                        <a:rPr lang="ru-RU" sz="1400" dirty="0" smtClean="0">
                          <a:effectLst/>
                        </a:rPr>
                        <a:t>или причина </a:t>
                      </a:r>
                      <a:r>
                        <a:rPr lang="ru-RU" sz="1400" dirty="0">
                          <a:effectLst/>
                        </a:rPr>
                        <a:t>проблемы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Субъективная оценка качества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новации  или сложности проблемы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Действия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руководителя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Успех в решении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или шансы на успех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Цена вопроса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2971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Потеря  страхования нотариусов </a:t>
                      </a:r>
                      <a:r>
                        <a:rPr lang="ru-RU" sz="1400" dirty="0" smtClean="0">
                          <a:effectLst/>
                        </a:rPr>
                        <a:t>(из-за спец. условий аккредитации)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12192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Абсолютно необоснованное  решение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Явный очередной «наезд» «крупных»  на  «регионалов»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Выход  в ФАС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Шансы минимальны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Потеря 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122 </a:t>
                      </a:r>
                      <a:r>
                        <a:rPr lang="ru-RU" sz="1400" dirty="0">
                          <a:effectLst/>
                        </a:rPr>
                        <a:t>клиентов и </a:t>
                      </a:r>
                      <a:r>
                        <a:rPr lang="ru-RU" sz="1400" dirty="0" smtClean="0">
                          <a:effectLst/>
                        </a:rPr>
                        <a:t> 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 млн. </a:t>
                      </a:r>
                      <a:r>
                        <a:rPr lang="ru-RU" sz="1400" dirty="0">
                          <a:effectLst/>
                        </a:rPr>
                        <a:t>премии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2286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Запуск БСИ в РСА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32951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Нужен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 не определены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 технологии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Технология реализована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150 тыс.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17068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кв.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58608" marR="586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effectLst/>
                        </a:rPr>
                        <a:t>СРО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  <a:tr h="82377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 редакции Закона непонятен смысл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Риски излишнего регулирования, лишних затрат, дополнительного давления «федералов»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своего СРО или достижение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компромисса </a:t>
                      </a:r>
                      <a:r>
                        <a:rPr lang="ru-RU" sz="1400" dirty="0">
                          <a:effectLst/>
                        </a:rPr>
                        <a:t>с «федералами»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Шанс достижения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нужного  решения не определен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Будущие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членские взносы и риски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08" marR="586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2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9600" y="1219200"/>
            <a:ext cx="7924800" cy="26776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Суслики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— самые осторожные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hlinkClick r:id="rId2" tooltip="Анекдоты про животных"/>
              </a:rPr>
              <a:t>животные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. Они становятся на задние лапки и смотрят вдаль: не бежит ли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hlinkClick r:id="rId3" tooltip="Анекдоты про лису"/>
              </a:rPr>
              <a:t>лиса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? Не летит ли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hlinkClick r:id="rId4" tooltip="Анекдоты про орлов"/>
              </a:rPr>
              <a:t>орел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? Не ползет ли змея? 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И самые наблюдательные из них получают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hlinkClick r:id="rId5" tooltip="Анекдоты про бампера"/>
              </a:rPr>
              <a:t>бампером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в лоб.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886200"/>
            <a:ext cx="7962928" cy="2613106"/>
          </a:xfrm>
          <a:effectLst>
            <a:outerShdw blurRad="660400" dist="38100" dir="18060000" sx="99000" sy="99000" rotWithShape="0">
              <a:prstClr val="black">
                <a:alpha val="1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9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1223</Words>
  <Application>Microsoft Office PowerPoint</Application>
  <PresentationFormat>Экран (4:3)</PresentationFormat>
  <Paragraphs>280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Оксана Рустамова</cp:lastModifiedBy>
  <cp:revision>72</cp:revision>
  <dcterms:created xsi:type="dcterms:W3CDTF">2014-08-29T18:35:37Z</dcterms:created>
  <dcterms:modified xsi:type="dcterms:W3CDTF">2015-09-08T09:46:33Z</dcterms:modified>
</cp:coreProperties>
</file>